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4"/>
  </p:notesMasterIdLst>
  <p:sldIdLst>
    <p:sldId id="273" r:id="rId6"/>
    <p:sldId id="276" r:id="rId7"/>
    <p:sldId id="283" r:id="rId8"/>
    <p:sldId id="299" r:id="rId9"/>
    <p:sldId id="275" r:id="rId10"/>
    <p:sldId id="278" r:id="rId11"/>
    <p:sldId id="298" r:id="rId12"/>
    <p:sldId id="288" r:id="rId13"/>
    <p:sldId id="287" r:id="rId14"/>
    <p:sldId id="284" r:id="rId15"/>
    <p:sldId id="289" r:id="rId16"/>
    <p:sldId id="290" r:id="rId17"/>
    <p:sldId id="293" r:id="rId18"/>
    <p:sldId id="297" r:id="rId19"/>
    <p:sldId id="296" r:id="rId20"/>
    <p:sldId id="295" r:id="rId21"/>
    <p:sldId id="285" r:id="rId22"/>
    <p:sldId id="286" r:id="rId2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4"/>
    <a:srgbClr val="00FFFF"/>
    <a:srgbClr val="66FFFF"/>
    <a:srgbClr val="000000"/>
    <a:srgbClr val="FFD457"/>
    <a:srgbClr val="006325"/>
    <a:srgbClr val="BCBEC0"/>
    <a:srgbClr val="E6E7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10" d="100"/>
          <a:sy n="110" d="100"/>
        </p:scale>
        <p:origin x="-1560" y="-156"/>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B8AE55A0-88DB-44F8-9E71-882C6BFF5295}" type="datetimeFigureOut">
              <a:rPr lang="en-US" smtClean="0"/>
              <a:t>08/03/2017</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68F7C3CB-48A2-4C6E-9D8D-9C534A317DEE}" type="slidenum">
              <a:rPr lang="en-US" smtClean="0"/>
              <a:t>‹#›</a:t>
            </a:fld>
            <a:endParaRPr lang="en-US" dirty="0"/>
          </a:p>
        </p:txBody>
      </p:sp>
    </p:spTree>
    <p:extLst>
      <p:ext uri="{BB962C8B-B14F-4D97-AF65-F5344CB8AC3E}">
        <p14:creationId xmlns:p14="http://schemas.microsoft.com/office/powerpoint/2010/main" val="427148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a:prstGeom prst="rect">
            <a:avLst/>
          </a:prstGeo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6576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extBox 4"/>
          <p:cNvSpPr txBox="1"/>
          <p:nvPr userDrawn="1"/>
        </p:nvSpPr>
        <p:spPr>
          <a:xfrm>
            <a:off x="8275320" y="6172200"/>
            <a:ext cx="381000" cy="584775"/>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a:solidFill>
                  <a:schemeClr val="bg1">
                    <a:lumMod val="95000"/>
                  </a:schemeClr>
                </a:solidFill>
              </a:defRPr>
            </a:lvl1pPr>
          </a:lstStyle>
          <a:p>
            <a:pPr algn="l"/>
            <a:r>
              <a:rPr lang="en-US" dirty="0" smtClean="0">
                <a:solidFill>
                  <a:srgbClr val="0054A4"/>
                </a:solidFill>
              </a:rPr>
              <a:t>Template for pages 1-9</a:t>
            </a:r>
            <a:endParaRPr lang="en-US" dirty="0">
              <a:solidFill>
                <a:srgbClr val="0054A4"/>
              </a:solidFill>
            </a:endParaRPr>
          </a:p>
        </p:txBody>
      </p:sp>
      <p:sp>
        <p:nvSpPr>
          <p:cNvPr id="20" name="TextBox 19"/>
          <p:cNvSpPr txBox="1"/>
          <p:nvPr userDrawn="1"/>
        </p:nvSpPr>
        <p:spPr>
          <a:xfrm>
            <a:off x="8284464"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baseline="0">
                <a:solidFill>
                  <a:schemeClr val="bg1"/>
                </a:solidFill>
              </a:defRPr>
            </a:lvl1pPr>
          </a:lstStyle>
          <a:p>
            <a:pPr algn="l"/>
            <a:r>
              <a:rPr lang="en-US" dirty="0" smtClean="0">
                <a:solidFill>
                  <a:srgbClr val="0054A4"/>
                </a:solidFill>
              </a:rPr>
              <a:t>Template for pages 10 and up</a:t>
            </a:r>
            <a:endParaRPr lang="en-US" dirty="0">
              <a:solidFill>
                <a:srgbClr val="0054A4"/>
              </a:solidFill>
            </a:endParaRPr>
          </a:p>
        </p:txBody>
      </p:sp>
      <p:sp>
        <p:nvSpPr>
          <p:cNvPr id="5" name="TextBox 4"/>
          <p:cNvSpPr txBox="1"/>
          <p:nvPr userDrawn="1"/>
        </p:nvSpPr>
        <p:spPr>
          <a:xfrm>
            <a:off x="8211312"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descr="wc_strat_powerpoint-r1-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4953000"/>
            <a:ext cx="8305800" cy="1066800"/>
          </a:xfrm>
        </p:spPr>
        <p:txBody>
          <a:bodyPr>
            <a:normAutofit/>
          </a:bodyPr>
          <a:lstStyle/>
          <a:p>
            <a:r>
              <a:rPr lang="en-US" sz="2800" b="1" dirty="0">
                <a:solidFill>
                  <a:schemeClr val="tx1"/>
                </a:solidFill>
              </a:rPr>
              <a:t>Washoe County Board of Adjustment</a:t>
            </a:r>
          </a:p>
          <a:p>
            <a:pPr>
              <a:spcBef>
                <a:spcPts val="0"/>
              </a:spcBef>
            </a:pPr>
            <a:r>
              <a:rPr lang="en-US" sz="2400" b="1" dirty="0" smtClean="0">
                <a:solidFill>
                  <a:schemeClr val="tx1"/>
                </a:solidFill>
              </a:rPr>
              <a:t>August 3, 2017</a:t>
            </a:r>
          </a:p>
        </p:txBody>
      </p:sp>
      <p:sp>
        <p:nvSpPr>
          <p:cNvPr id="4" name="Title 3"/>
          <p:cNvSpPr>
            <a:spLocks noGrp="1"/>
          </p:cNvSpPr>
          <p:nvPr>
            <p:ph type="ctrTitle"/>
          </p:nvPr>
        </p:nvSpPr>
        <p:spPr>
          <a:xfrm>
            <a:off x="1219200" y="76200"/>
            <a:ext cx="7696200" cy="838200"/>
          </a:xfrm>
        </p:spPr>
        <p:txBody>
          <a:bodyPr/>
          <a:lstStyle/>
          <a:p>
            <a:r>
              <a:rPr lang="en-US" sz="4000" dirty="0" smtClean="0">
                <a:solidFill>
                  <a:schemeClr val="tx1"/>
                </a:solidFill>
              </a:rPr>
              <a:t>WPVAR17-0004 (Greenview HOA)</a:t>
            </a:r>
            <a:endParaRPr lang="en-US" sz="4000" dirty="0">
              <a:solidFill>
                <a:schemeClr val="tx1"/>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142799"/>
            <a:ext cx="3368664" cy="3842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reeform 4"/>
          <p:cNvSpPr/>
          <p:nvPr/>
        </p:nvSpPr>
        <p:spPr>
          <a:xfrm>
            <a:off x="2667000" y="1525438"/>
            <a:ext cx="2829464" cy="3338423"/>
          </a:xfrm>
          <a:custGeom>
            <a:avLst/>
            <a:gdLst>
              <a:gd name="connsiteX0" fmla="*/ 465826 w 2829464"/>
              <a:gd name="connsiteY0" fmla="*/ 888521 h 3338423"/>
              <a:gd name="connsiteX1" fmla="*/ 2380891 w 2829464"/>
              <a:gd name="connsiteY1" fmla="*/ 0 h 3338423"/>
              <a:gd name="connsiteX2" fmla="*/ 2355011 w 2829464"/>
              <a:gd name="connsiteY2" fmla="*/ 181155 h 3338423"/>
              <a:gd name="connsiteX3" fmla="*/ 2398143 w 2829464"/>
              <a:gd name="connsiteY3" fmla="*/ 353683 h 3338423"/>
              <a:gd name="connsiteX4" fmla="*/ 2467155 w 2829464"/>
              <a:gd name="connsiteY4" fmla="*/ 560717 h 3338423"/>
              <a:gd name="connsiteX5" fmla="*/ 2536166 w 2829464"/>
              <a:gd name="connsiteY5" fmla="*/ 629728 h 3338423"/>
              <a:gd name="connsiteX6" fmla="*/ 2691441 w 2829464"/>
              <a:gd name="connsiteY6" fmla="*/ 767751 h 3338423"/>
              <a:gd name="connsiteX7" fmla="*/ 2829464 w 2829464"/>
              <a:gd name="connsiteY7" fmla="*/ 828136 h 3338423"/>
              <a:gd name="connsiteX8" fmla="*/ 905774 w 2829464"/>
              <a:gd name="connsiteY8" fmla="*/ 3338423 h 3338423"/>
              <a:gd name="connsiteX9" fmla="*/ 0 w 2829464"/>
              <a:gd name="connsiteY9" fmla="*/ 1958196 h 3338423"/>
              <a:gd name="connsiteX10" fmla="*/ 465826 w 2829464"/>
              <a:gd name="connsiteY10" fmla="*/ 888521 h 3338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9464" h="3338423">
                <a:moveTo>
                  <a:pt x="465826" y="888521"/>
                </a:moveTo>
                <a:lnTo>
                  <a:pt x="2380891" y="0"/>
                </a:lnTo>
                <a:lnTo>
                  <a:pt x="2355011" y="181155"/>
                </a:lnTo>
                <a:lnTo>
                  <a:pt x="2398143" y="353683"/>
                </a:lnTo>
                <a:lnTo>
                  <a:pt x="2467155" y="560717"/>
                </a:lnTo>
                <a:lnTo>
                  <a:pt x="2536166" y="629728"/>
                </a:lnTo>
                <a:lnTo>
                  <a:pt x="2691441" y="767751"/>
                </a:lnTo>
                <a:lnTo>
                  <a:pt x="2829464" y="828136"/>
                </a:lnTo>
                <a:lnTo>
                  <a:pt x="905774" y="3338423"/>
                </a:lnTo>
                <a:lnTo>
                  <a:pt x="0" y="1958196"/>
                </a:lnTo>
                <a:lnTo>
                  <a:pt x="465826" y="888521"/>
                </a:lnTo>
                <a:close/>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6600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239000" cy="838200"/>
          </a:xfrm>
        </p:spPr>
        <p:txBody>
          <a:bodyPr/>
          <a:lstStyle/>
          <a:p>
            <a:pPr algn="l"/>
            <a:r>
              <a:rPr lang="en-US" dirty="0" smtClean="0"/>
              <a:t>Reviewing Agencies</a:t>
            </a:r>
            <a:endParaRPr lang="en-US" dirty="0"/>
          </a:p>
        </p:txBody>
      </p:sp>
      <p:sp>
        <p:nvSpPr>
          <p:cNvPr id="4" name="Content Placeholder 3"/>
          <p:cNvSpPr>
            <a:spLocks noGrp="1"/>
          </p:cNvSpPr>
          <p:nvPr>
            <p:ph idx="1"/>
          </p:nvPr>
        </p:nvSpPr>
        <p:spPr>
          <a:xfrm>
            <a:off x="76200" y="990600"/>
            <a:ext cx="9067800" cy="4876800"/>
          </a:xfrm>
        </p:spPr>
        <p:txBody>
          <a:bodyPr>
            <a:normAutofit fontScale="62500" lnSpcReduction="20000"/>
          </a:bodyPr>
          <a:lstStyle/>
          <a:p>
            <a:pPr lvl="0" hangingPunct="0"/>
            <a:r>
              <a:rPr lang="en-US" dirty="0"/>
              <a:t>Washoe County Community Services Department </a:t>
            </a:r>
          </a:p>
          <a:p>
            <a:pPr lvl="2" hangingPunct="0"/>
            <a:r>
              <a:rPr lang="en-US" dirty="0"/>
              <a:t>Planning and Building Division</a:t>
            </a:r>
          </a:p>
          <a:p>
            <a:pPr lvl="3" hangingPunct="0"/>
            <a:r>
              <a:rPr lang="en-US" dirty="0"/>
              <a:t>Planning Program</a:t>
            </a:r>
          </a:p>
          <a:p>
            <a:pPr lvl="3" hangingPunct="0"/>
            <a:r>
              <a:rPr lang="en-US" dirty="0"/>
              <a:t>Building Program</a:t>
            </a:r>
          </a:p>
          <a:p>
            <a:pPr lvl="2" hangingPunct="0"/>
            <a:r>
              <a:rPr lang="en-US" dirty="0"/>
              <a:t>Engineering and Capital Projects Division</a:t>
            </a:r>
          </a:p>
          <a:p>
            <a:pPr lvl="3" hangingPunct="0"/>
            <a:r>
              <a:rPr lang="en-US" dirty="0"/>
              <a:t>Land </a:t>
            </a:r>
            <a:r>
              <a:rPr lang="en-US" dirty="0" smtClean="0"/>
              <a:t>Development</a:t>
            </a:r>
            <a:endParaRPr lang="en-US" dirty="0"/>
          </a:p>
          <a:p>
            <a:pPr lvl="2" hangingPunct="0"/>
            <a:r>
              <a:rPr lang="en-US" dirty="0" smtClean="0"/>
              <a:t>Operations Division</a:t>
            </a:r>
            <a:endParaRPr lang="en-US" dirty="0"/>
          </a:p>
          <a:p>
            <a:pPr lvl="3" hangingPunct="0"/>
            <a:r>
              <a:rPr lang="en-US" dirty="0" smtClean="0"/>
              <a:t>Incline </a:t>
            </a:r>
            <a:r>
              <a:rPr lang="en-US" dirty="0"/>
              <a:t>Village Roads Department</a:t>
            </a:r>
          </a:p>
          <a:p>
            <a:pPr lvl="0" hangingPunct="0"/>
            <a:r>
              <a:rPr lang="en-US" dirty="0" smtClean="0"/>
              <a:t>Washoe </a:t>
            </a:r>
            <a:r>
              <a:rPr lang="en-US" dirty="0"/>
              <a:t>County Health District </a:t>
            </a:r>
          </a:p>
          <a:p>
            <a:pPr lvl="3" hangingPunct="0"/>
            <a:r>
              <a:rPr lang="en-US" dirty="0"/>
              <a:t>Air Quality Management Division</a:t>
            </a:r>
          </a:p>
          <a:p>
            <a:pPr lvl="3" hangingPunct="0"/>
            <a:r>
              <a:rPr lang="en-US" dirty="0"/>
              <a:t>Environmental Health Services Division</a:t>
            </a:r>
          </a:p>
          <a:p>
            <a:pPr lvl="0" hangingPunct="0"/>
            <a:r>
              <a:rPr lang="en-US" dirty="0"/>
              <a:t>Incline Village General Improvement District </a:t>
            </a:r>
          </a:p>
          <a:p>
            <a:pPr lvl="0" hangingPunct="0"/>
            <a:r>
              <a:rPr lang="en-US" dirty="0"/>
              <a:t>North Lake Tahoe Fire Protection District</a:t>
            </a:r>
          </a:p>
          <a:p>
            <a:pPr lvl="0" hangingPunct="0"/>
            <a:r>
              <a:rPr lang="en-US" dirty="0"/>
              <a:t>Nevada Tahoe Conservation District</a:t>
            </a:r>
          </a:p>
          <a:p>
            <a:pPr lvl="0" hangingPunct="0"/>
            <a:r>
              <a:rPr lang="en-US" dirty="0"/>
              <a:t>US Forest </a:t>
            </a:r>
            <a:r>
              <a:rPr lang="en-US" dirty="0" smtClean="0"/>
              <a:t>Service</a:t>
            </a:r>
          </a:p>
          <a:p>
            <a:pPr lvl="0" hangingPunct="0"/>
            <a:r>
              <a:rPr lang="en-US" dirty="0"/>
              <a:t>Regional Transportation Commission</a:t>
            </a:r>
          </a:p>
          <a:p>
            <a:pPr lvl="0" hangingPunct="0"/>
            <a:r>
              <a:rPr lang="en-US" dirty="0"/>
              <a:t>Charter Communications</a:t>
            </a:r>
          </a:p>
          <a:p>
            <a:pPr lvl="0" hangingPunct="0"/>
            <a:endParaRPr lang="en-US" dirty="0"/>
          </a:p>
          <a:p>
            <a:endParaRPr lang="en-US" dirty="0"/>
          </a:p>
        </p:txBody>
      </p:sp>
    </p:spTree>
    <p:extLst>
      <p:ext uri="{BB962C8B-B14F-4D97-AF65-F5344CB8AC3E}">
        <p14:creationId xmlns:p14="http://schemas.microsoft.com/office/powerpoint/2010/main" val="2083886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90600"/>
            <a:ext cx="9144000" cy="4876800"/>
          </a:xfrm>
        </p:spPr>
        <p:txBody>
          <a:bodyPr>
            <a:normAutofit/>
          </a:bodyPr>
          <a:lstStyle/>
          <a:p>
            <a:pPr lvl="0"/>
            <a:r>
              <a:rPr lang="en-US" sz="3000" dirty="0" smtClean="0"/>
              <a:t>5 </a:t>
            </a:r>
            <a:r>
              <a:rPr lang="en-US" sz="3000" dirty="0"/>
              <a:t>out of the </a:t>
            </a:r>
            <a:r>
              <a:rPr lang="en-US" sz="3000" dirty="0" smtClean="0"/>
              <a:t>15 </a:t>
            </a:r>
            <a:r>
              <a:rPr lang="en-US" sz="3000" dirty="0"/>
              <a:t>reviewing agencies </a:t>
            </a:r>
            <a:r>
              <a:rPr lang="en-US" sz="3000" dirty="0" smtClean="0"/>
              <a:t>provided conditions </a:t>
            </a:r>
            <a:r>
              <a:rPr lang="en-US" sz="3000" dirty="0"/>
              <a:t>of approval</a:t>
            </a:r>
            <a:r>
              <a:rPr lang="en-US" sz="3000" dirty="0" smtClean="0"/>
              <a:t>:</a:t>
            </a:r>
          </a:p>
          <a:p>
            <a:pPr lvl="0"/>
            <a:r>
              <a:rPr lang="en-US" sz="3000" dirty="0" smtClean="0"/>
              <a:t>Washoe County </a:t>
            </a:r>
            <a:endParaRPr lang="en-US" sz="3000" dirty="0"/>
          </a:p>
          <a:p>
            <a:pPr lvl="1"/>
            <a:r>
              <a:rPr lang="en-US" sz="3000" b="1" dirty="0"/>
              <a:t>Planning and </a:t>
            </a:r>
            <a:r>
              <a:rPr lang="en-US" sz="3000" b="1" dirty="0" smtClean="0"/>
              <a:t>Building Division</a:t>
            </a:r>
            <a:endParaRPr lang="en-US" sz="3000" b="1" dirty="0"/>
          </a:p>
          <a:p>
            <a:pPr lvl="1"/>
            <a:r>
              <a:rPr lang="en-US" sz="3000" b="1" dirty="0"/>
              <a:t>Engineering and Capitol Projects Division, Land </a:t>
            </a:r>
            <a:r>
              <a:rPr lang="en-US" sz="3000" b="1" dirty="0" smtClean="0"/>
              <a:t>Development</a:t>
            </a:r>
          </a:p>
          <a:p>
            <a:pPr lvl="0" hangingPunct="0"/>
            <a:r>
              <a:rPr lang="en-US" dirty="0"/>
              <a:t>Incline Village General Improvement District </a:t>
            </a:r>
          </a:p>
          <a:p>
            <a:pPr marL="112713" indent="0">
              <a:buNone/>
            </a:pPr>
            <a:r>
              <a:rPr lang="en-US" sz="3000" dirty="0" smtClean="0"/>
              <a:t>See </a:t>
            </a:r>
            <a:r>
              <a:rPr lang="en-US" sz="3000" dirty="0"/>
              <a:t>Exhibit A of the staff report for the recommended conditions of </a:t>
            </a:r>
            <a:r>
              <a:rPr lang="en-US" sz="3000" dirty="0" smtClean="0"/>
              <a:t>approval</a:t>
            </a:r>
            <a:endParaRPr lang="en-US" dirty="0"/>
          </a:p>
        </p:txBody>
      </p:sp>
      <p:sp>
        <p:nvSpPr>
          <p:cNvPr id="3" name="Title 2"/>
          <p:cNvSpPr>
            <a:spLocks noGrp="1"/>
          </p:cNvSpPr>
          <p:nvPr>
            <p:ph type="title"/>
          </p:nvPr>
        </p:nvSpPr>
        <p:spPr/>
        <p:txBody>
          <a:bodyPr/>
          <a:lstStyle/>
          <a:p>
            <a:pPr algn="l"/>
            <a:r>
              <a:rPr lang="en-US" dirty="0" smtClean="0"/>
              <a:t>Reviewing Agencies</a:t>
            </a:r>
            <a:endParaRPr lang="en-US" dirty="0"/>
          </a:p>
        </p:txBody>
      </p:sp>
    </p:spTree>
    <p:extLst>
      <p:ext uri="{BB962C8B-B14F-4D97-AF65-F5344CB8AC3E}">
        <p14:creationId xmlns:p14="http://schemas.microsoft.com/office/powerpoint/2010/main" val="921191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90600"/>
            <a:ext cx="9144000" cy="4876800"/>
          </a:xfrm>
        </p:spPr>
        <p:txBody>
          <a:bodyPr>
            <a:normAutofit/>
          </a:bodyPr>
          <a:lstStyle/>
          <a:p>
            <a:r>
              <a:rPr lang="en-US" sz="3000" dirty="0"/>
              <a:t>The Incline Village/Crystal Bay Citizen Advisory Board reviewed the project at its </a:t>
            </a:r>
            <a:r>
              <a:rPr lang="en-US" sz="3000" dirty="0" smtClean="0"/>
              <a:t>July 24</a:t>
            </a:r>
            <a:r>
              <a:rPr lang="en-US" sz="3000" baseline="30000" dirty="0" smtClean="0"/>
              <a:t>th</a:t>
            </a:r>
            <a:r>
              <a:rPr lang="en-US" sz="3000" dirty="0" smtClean="0"/>
              <a:t> meeting</a:t>
            </a:r>
            <a:r>
              <a:rPr lang="en-US" sz="3000" dirty="0"/>
              <a:t>.</a:t>
            </a:r>
          </a:p>
          <a:p>
            <a:r>
              <a:rPr lang="en-US" sz="3000" dirty="0"/>
              <a:t>T</a:t>
            </a:r>
            <a:r>
              <a:rPr lang="en-US" sz="3000" dirty="0" smtClean="0"/>
              <a:t>wo abutting property owners spoke in opposition to the garage closet to them</a:t>
            </a:r>
          </a:p>
          <a:p>
            <a:r>
              <a:rPr lang="en-US" sz="3000" dirty="0" smtClean="0"/>
              <a:t>The </a:t>
            </a:r>
            <a:r>
              <a:rPr lang="en-US" sz="3000" dirty="0"/>
              <a:t>CAB recommended </a:t>
            </a:r>
            <a:r>
              <a:rPr lang="en-US" sz="3000" dirty="0" smtClean="0"/>
              <a:t>denial on a 5 – 1 vote </a:t>
            </a:r>
          </a:p>
          <a:p>
            <a:r>
              <a:rPr lang="en-US" sz="3000" dirty="0" smtClean="0"/>
              <a:t>There are 2 emails from the neighboring properties and 1 from the applicant include in the staff report</a:t>
            </a:r>
          </a:p>
          <a:p>
            <a:r>
              <a:rPr lang="en-US" sz="3000" dirty="0" smtClean="0"/>
              <a:t>Other emails that have been received and forwarded to the Board or distributed to </a:t>
            </a:r>
            <a:r>
              <a:rPr lang="en-US" sz="3000" smtClean="0"/>
              <a:t>the Board today</a:t>
            </a:r>
            <a:endParaRPr lang="en-US" sz="3000" dirty="0"/>
          </a:p>
        </p:txBody>
      </p:sp>
      <p:sp>
        <p:nvSpPr>
          <p:cNvPr id="3" name="Title 2"/>
          <p:cNvSpPr>
            <a:spLocks noGrp="1"/>
          </p:cNvSpPr>
          <p:nvPr>
            <p:ph type="title"/>
          </p:nvPr>
        </p:nvSpPr>
        <p:spPr>
          <a:xfrm>
            <a:off x="1219200" y="76200"/>
            <a:ext cx="7772400" cy="838200"/>
          </a:xfrm>
        </p:spPr>
        <p:txBody>
          <a:bodyPr/>
          <a:lstStyle/>
          <a:p>
            <a:pPr algn="l"/>
            <a:r>
              <a:rPr lang="en-US" sz="3200" dirty="0"/>
              <a:t>Citizen Advisory Board/Public Comment</a:t>
            </a:r>
            <a:r>
              <a:rPr lang="en-US" sz="3200" dirty="0" smtClean="0"/>
              <a:t/>
            </a:r>
            <a:br>
              <a:rPr lang="en-US" sz="3200" dirty="0" smtClean="0"/>
            </a:br>
            <a:endParaRPr lang="en-US" sz="3200" dirty="0"/>
          </a:p>
        </p:txBody>
      </p:sp>
    </p:spTree>
    <p:extLst>
      <p:ext uri="{BB962C8B-B14F-4D97-AF65-F5344CB8AC3E}">
        <p14:creationId xmlns:p14="http://schemas.microsoft.com/office/powerpoint/2010/main" val="4028715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143000"/>
            <a:ext cx="1752600" cy="3124200"/>
          </a:xfrm>
        </p:spPr>
        <p:txBody>
          <a:bodyPr>
            <a:normAutofit/>
          </a:bodyPr>
          <a:lstStyle/>
          <a:p>
            <a:pPr marL="0" indent="0">
              <a:buNone/>
            </a:pPr>
            <a:r>
              <a:rPr lang="en-US" sz="2400" dirty="0"/>
              <a:t>A total of </a:t>
            </a:r>
            <a:r>
              <a:rPr lang="en-US" sz="2400" dirty="0" smtClean="0"/>
              <a:t>49 </a:t>
            </a:r>
            <a:r>
              <a:rPr lang="en-US" sz="2400" dirty="0"/>
              <a:t>properties </a:t>
            </a:r>
            <a:r>
              <a:rPr lang="en-US" sz="2400" dirty="0" smtClean="0"/>
              <a:t>within 500 feet were </a:t>
            </a:r>
            <a:r>
              <a:rPr lang="en-US" sz="2400" dirty="0"/>
              <a:t>noticed</a:t>
            </a:r>
          </a:p>
          <a:p>
            <a:endParaRPr lang="en-US" dirty="0"/>
          </a:p>
        </p:txBody>
      </p:sp>
      <p:pic>
        <p:nvPicPr>
          <p:cNvPr id="3074" name="Picture 2" descr="P:\Community Development Department\Boards and Commissions\Board of Adjustment\BOA Cases\2017 Cases\WPVAR17-0004 Greenview HOA\Noticing\noticing 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318" y="0"/>
            <a:ext cx="5240482" cy="6781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ular Callout 3"/>
          <p:cNvSpPr/>
          <p:nvPr/>
        </p:nvSpPr>
        <p:spPr>
          <a:xfrm>
            <a:off x="6303818" y="3733800"/>
            <a:ext cx="1011382" cy="838200"/>
          </a:xfrm>
          <a:prstGeom prst="wedgeRectCallout">
            <a:avLst>
              <a:gd name="adj1" fmla="val -313652"/>
              <a:gd name="adj2" fmla="val -21500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Subject property</a:t>
            </a:r>
            <a:endParaRPr lang="en-US" dirty="0"/>
          </a:p>
        </p:txBody>
      </p:sp>
    </p:spTree>
    <p:extLst>
      <p:ext uri="{BB962C8B-B14F-4D97-AF65-F5344CB8AC3E}">
        <p14:creationId xmlns:p14="http://schemas.microsoft.com/office/powerpoint/2010/main" val="619141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solidFill>
                  <a:prstClr val="black"/>
                </a:solidFill>
              </a:rPr>
              <a:t>WCC Section 110.804.25, Variance Findings:</a:t>
            </a:r>
          </a:p>
          <a:p>
            <a:pPr marL="971550" lvl="1" indent="-514350">
              <a:buFont typeface="+mj-lt"/>
              <a:buAutoNum type="arabicPeriod"/>
            </a:pPr>
            <a:r>
              <a:rPr lang="en-US" sz="2800" b="1" i="1" dirty="0">
                <a:solidFill>
                  <a:prstClr val="black"/>
                </a:solidFill>
              </a:rPr>
              <a:t>Special Circumstances (Exceptional narrowness, exceptional topography, exceptional situation)</a:t>
            </a:r>
          </a:p>
          <a:p>
            <a:pPr marL="971550" lvl="1" indent="-514350">
              <a:buFont typeface="+mj-lt"/>
              <a:buAutoNum type="arabicPeriod"/>
            </a:pPr>
            <a:r>
              <a:rPr lang="en-US" sz="2800" b="1" i="1" dirty="0">
                <a:solidFill>
                  <a:prstClr val="black"/>
                </a:solidFill>
              </a:rPr>
              <a:t>No detriment</a:t>
            </a:r>
          </a:p>
          <a:p>
            <a:pPr marL="971550" lvl="1" indent="-514350">
              <a:buFont typeface="+mj-lt"/>
              <a:buAutoNum type="arabicPeriod"/>
            </a:pPr>
            <a:r>
              <a:rPr lang="en-US" sz="2800" b="1" i="1" dirty="0">
                <a:solidFill>
                  <a:prstClr val="black"/>
                </a:solidFill>
              </a:rPr>
              <a:t>No special privileges</a:t>
            </a:r>
          </a:p>
          <a:p>
            <a:pPr marL="971550" lvl="1" indent="-514350">
              <a:buFont typeface="+mj-lt"/>
              <a:buAutoNum type="arabicPeriod"/>
            </a:pPr>
            <a:r>
              <a:rPr lang="en-US" sz="2800" b="1" i="1" dirty="0">
                <a:solidFill>
                  <a:prstClr val="black"/>
                </a:solidFill>
              </a:rPr>
              <a:t>Use authorized</a:t>
            </a:r>
          </a:p>
          <a:p>
            <a:pPr marL="971550" lvl="1" indent="-514350">
              <a:buFont typeface="+mj-lt"/>
              <a:buAutoNum type="arabicPeriod"/>
            </a:pPr>
            <a:r>
              <a:rPr lang="en-US" sz="2800" b="1" i="1" dirty="0">
                <a:solidFill>
                  <a:prstClr val="black"/>
                </a:solidFill>
              </a:rPr>
              <a:t>Effect on Military Installation</a:t>
            </a:r>
          </a:p>
          <a:p>
            <a:endParaRPr lang="en-US" dirty="0"/>
          </a:p>
        </p:txBody>
      </p:sp>
      <p:sp>
        <p:nvSpPr>
          <p:cNvPr id="3" name="Title 2"/>
          <p:cNvSpPr>
            <a:spLocks noGrp="1"/>
          </p:cNvSpPr>
          <p:nvPr>
            <p:ph type="title"/>
          </p:nvPr>
        </p:nvSpPr>
        <p:spPr/>
        <p:txBody>
          <a:bodyPr/>
          <a:lstStyle/>
          <a:p>
            <a:pPr algn="l"/>
            <a:r>
              <a:rPr lang="en-US" dirty="0" smtClean="0"/>
              <a:t>Required Findings</a:t>
            </a:r>
            <a:endParaRPr lang="en-US" dirty="0"/>
          </a:p>
        </p:txBody>
      </p:sp>
    </p:spTree>
    <p:extLst>
      <p:ext uri="{BB962C8B-B14F-4D97-AF65-F5344CB8AC3E}">
        <p14:creationId xmlns:p14="http://schemas.microsoft.com/office/powerpoint/2010/main" val="2376963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solidFill>
                  <a:prstClr val="black"/>
                </a:solidFill>
              </a:rPr>
              <a:t>Staff analysis is provided in the staff report starting on page </a:t>
            </a:r>
            <a:r>
              <a:rPr lang="en-US" dirty="0" smtClean="0">
                <a:solidFill>
                  <a:prstClr val="black"/>
                </a:solidFill>
              </a:rPr>
              <a:t>6</a:t>
            </a:r>
            <a:endParaRPr lang="en-US" dirty="0">
              <a:solidFill>
                <a:prstClr val="black"/>
              </a:solidFill>
            </a:endParaRPr>
          </a:p>
          <a:p>
            <a:pPr lvl="0"/>
            <a:r>
              <a:rPr lang="en-US" dirty="0">
                <a:solidFill>
                  <a:prstClr val="black"/>
                </a:solidFill>
              </a:rPr>
              <a:t>Staff is able to make all of the required findings</a:t>
            </a:r>
          </a:p>
          <a:p>
            <a:endParaRPr lang="en-US" dirty="0"/>
          </a:p>
        </p:txBody>
      </p:sp>
      <p:sp>
        <p:nvSpPr>
          <p:cNvPr id="3" name="Title 2"/>
          <p:cNvSpPr>
            <a:spLocks noGrp="1"/>
          </p:cNvSpPr>
          <p:nvPr>
            <p:ph type="title"/>
          </p:nvPr>
        </p:nvSpPr>
        <p:spPr/>
        <p:txBody>
          <a:bodyPr/>
          <a:lstStyle/>
          <a:p>
            <a:pPr algn="l"/>
            <a:r>
              <a:rPr lang="en-US" dirty="0" smtClean="0"/>
              <a:t>Required Findings</a:t>
            </a:r>
            <a:endParaRPr lang="en-US" dirty="0"/>
          </a:p>
        </p:txBody>
      </p:sp>
    </p:spTree>
    <p:extLst>
      <p:ext uri="{BB962C8B-B14F-4D97-AF65-F5344CB8AC3E}">
        <p14:creationId xmlns:p14="http://schemas.microsoft.com/office/powerpoint/2010/main" val="3604764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After a </a:t>
            </a:r>
            <a:r>
              <a:rPr lang="en-US" dirty="0" smtClean="0"/>
              <a:t>through </a:t>
            </a:r>
            <a:r>
              <a:rPr lang="en-US" dirty="0"/>
              <a:t>analysis and review, Variance Case Number </a:t>
            </a:r>
            <a:r>
              <a:rPr lang="en-US" dirty="0" smtClean="0"/>
              <a:t>WPVAR17-0004 </a:t>
            </a:r>
            <a:r>
              <a:rPr lang="en-US" dirty="0"/>
              <a:t>for </a:t>
            </a:r>
            <a:r>
              <a:rPr lang="en-US" dirty="0" smtClean="0"/>
              <a:t>Greenview HOA </a:t>
            </a:r>
            <a:r>
              <a:rPr lang="en-US" dirty="0"/>
              <a:t>is being recommended for approval with conditions. </a:t>
            </a:r>
          </a:p>
          <a:p>
            <a:endParaRPr lang="en-US" dirty="0"/>
          </a:p>
        </p:txBody>
      </p:sp>
      <p:sp>
        <p:nvSpPr>
          <p:cNvPr id="3" name="Title 2"/>
          <p:cNvSpPr>
            <a:spLocks noGrp="1"/>
          </p:cNvSpPr>
          <p:nvPr>
            <p:ph type="title"/>
          </p:nvPr>
        </p:nvSpPr>
        <p:spPr/>
        <p:txBody>
          <a:bodyPr/>
          <a:lstStyle/>
          <a:p>
            <a:pPr algn="l"/>
            <a:r>
              <a:rPr lang="en-US" dirty="0" smtClean="0"/>
              <a:t>Staff Recommendation</a:t>
            </a:r>
            <a:endParaRPr lang="en-US" dirty="0"/>
          </a:p>
        </p:txBody>
      </p:sp>
    </p:spTree>
    <p:extLst>
      <p:ext uri="{BB962C8B-B14F-4D97-AF65-F5344CB8AC3E}">
        <p14:creationId xmlns:p14="http://schemas.microsoft.com/office/powerpoint/2010/main" val="4065667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315200" cy="914400"/>
          </a:xfrm>
        </p:spPr>
        <p:txBody>
          <a:bodyPr/>
          <a:lstStyle/>
          <a:p>
            <a:pPr algn="l"/>
            <a:r>
              <a:rPr lang="en-US" dirty="0" smtClean="0"/>
              <a:t>Possible Motion</a:t>
            </a:r>
            <a:endParaRPr lang="en-US" dirty="0"/>
          </a:p>
        </p:txBody>
      </p:sp>
      <p:sp>
        <p:nvSpPr>
          <p:cNvPr id="4" name="Content Placeholder 3"/>
          <p:cNvSpPr>
            <a:spLocks noGrp="1"/>
          </p:cNvSpPr>
          <p:nvPr>
            <p:ph idx="1"/>
          </p:nvPr>
        </p:nvSpPr>
        <p:spPr>
          <a:xfrm>
            <a:off x="457200" y="1219200"/>
            <a:ext cx="8229600" cy="4648200"/>
          </a:xfrm>
        </p:spPr>
        <p:txBody>
          <a:bodyPr>
            <a:noAutofit/>
          </a:bodyPr>
          <a:lstStyle/>
          <a:p>
            <a:pPr hangingPunct="0">
              <a:buFont typeface="+mj-lt"/>
              <a:buAutoNum type="arabicPeriod"/>
            </a:pPr>
            <a:r>
              <a:rPr lang="en-US" sz="2400" dirty="0"/>
              <a:t>I move that, after considering the information contained within the staff report and the information received during the public hearing, the Washoe County Board of Adjustment approve, with the conditions included at Exhibit A to the staff report for this item, Variance Case Number </a:t>
            </a:r>
            <a:r>
              <a:rPr lang="en-US" sz="2400" dirty="0" smtClean="0"/>
              <a:t>WPVAR17-0004 </a:t>
            </a:r>
            <a:r>
              <a:rPr lang="en-US" sz="2400" dirty="0"/>
              <a:t>for </a:t>
            </a:r>
            <a:r>
              <a:rPr lang="en-US" sz="2400" dirty="0" smtClean="0"/>
              <a:t>Greenview HOA, </a:t>
            </a:r>
            <a:r>
              <a:rPr lang="en-US" sz="2400" dirty="0"/>
              <a:t>being able to make the findings required by Washoe County Code Section 110.804.25 for approval of Variances. </a:t>
            </a:r>
          </a:p>
          <a:p>
            <a:pPr lvl="0" hangingPunct="0">
              <a:buFont typeface="+mj-lt"/>
              <a:buAutoNum type="arabicPeriod"/>
            </a:pPr>
            <a:endParaRPr lang="en-US" sz="2400" dirty="0"/>
          </a:p>
        </p:txBody>
      </p:sp>
    </p:spTree>
    <p:extLst>
      <p:ext uri="{BB962C8B-B14F-4D97-AF65-F5344CB8AC3E}">
        <p14:creationId xmlns:p14="http://schemas.microsoft.com/office/powerpoint/2010/main" val="3799001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924800" cy="792162"/>
          </a:xfrm>
        </p:spPr>
        <p:txBody>
          <a:bodyPr/>
          <a:lstStyle/>
          <a:p>
            <a:pPr algn="l"/>
            <a:r>
              <a:rPr lang="en-US" dirty="0" smtClean="0"/>
              <a:t>Appeal Process</a:t>
            </a:r>
            <a:endParaRPr lang="en-US" dirty="0"/>
          </a:p>
        </p:txBody>
      </p:sp>
      <p:sp>
        <p:nvSpPr>
          <p:cNvPr id="4" name="Content Placeholder 3"/>
          <p:cNvSpPr>
            <a:spLocks noGrp="1"/>
          </p:cNvSpPr>
          <p:nvPr>
            <p:ph idx="1"/>
          </p:nvPr>
        </p:nvSpPr>
        <p:spPr>
          <a:xfrm>
            <a:off x="457200" y="1219200"/>
            <a:ext cx="8229600" cy="4572000"/>
          </a:xfrm>
        </p:spPr>
        <p:txBody>
          <a:bodyPr>
            <a:normAutofit fontScale="85000" lnSpcReduction="10000"/>
          </a:bodyPr>
          <a:lstStyle/>
          <a:p>
            <a:r>
              <a:rPr lang="en-US" dirty="0"/>
              <a:t>Board of Adjustment action will be effective 10 calendar days after the written decision is filed with the Secretary to the Board of Adjustment and mailed to the applicant, unless the action is appealed to the Washoe County Board of County Commissioners, in which case the outcome of the appeal shall be determined by the Washoe County Board of County Commissioners.  Any appeal must be filed in writing with the Planning and Development Division within 10 calendar days after the written decision is signed by and filed with the Secretary to the Board of Adjustment, and mailed to the applicant.  </a:t>
            </a:r>
          </a:p>
          <a:p>
            <a:endParaRPr lang="en-US" dirty="0"/>
          </a:p>
        </p:txBody>
      </p:sp>
    </p:spTree>
    <p:extLst>
      <p:ext uri="{BB962C8B-B14F-4D97-AF65-F5344CB8AC3E}">
        <p14:creationId xmlns:p14="http://schemas.microsoft.com/office/powerpoint/2010/main" val="3855694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990600"/>
            <a:ext cx="8839200" cy="4724400"/>
          </a:xfrm>
        </p:spPr>
        <p:txBody>
          <a:bodyPr>
            <a:normAutofit fontScale="92500" lnSpcReduction="10000"/>
          </a:bodyPr>
          <a:lstStyle/>
          <a:p>
            <a:r>
              <a:rPr lang="en-US" dirty="0" smtClean="0"/>
              <a:t>Subject property is zoned LDU (Low Density Urban)             </a:t>
            </a:r>
          </a:p>
          <a:p>
            <a:pPr marL="0" indent="0">
              <a:buNone/>
            </a:pPr>
            <a:r>
              <a:rPr lang="en-US" dirty="0" smtClean="0"/>
              <a:t>    	- 15 foot front and rear setbacks and 5 foot side    	yard </a:t>
            </a:r>
            <a:r>
              <a:rPr lang="en-US" dirty="0"/>
              <a:t>setback</a:t>
            </a:r>
          </a:p>
          <a:p>
            <a:r>
              <a:rPr lang="en-US" dirty="0" smtClean="0"/>
              <a:t> Greenview is a 4 unit condominium located on a cul-de-sac that was built in 1979 without garages</a:t>
            </a:r>
          </a:p>
          <a:p>
            <a:pPr lvl="0"/>
            <a:r>
              <a:rPr lang="en-US" dirty="0" smtClean="0"/>
              <a:t>The variance is requesting </a:t>
            </a:r>
            <a:r>
              <a:rPr lang="en-US" dirty="0"/>
              <a:t>a reduction to </a:t>
            </a:r>
            <a:r>
              <a:rPr lang="en-US" dirty="0" smtClean="0"/>
              <a:t>the </a:t>
            </a:r>
            <a:r>
              <a:rPr lang="en-US" dirty="0"/>
              <a:t>front yard setback (from </a:t>
            </a:r>
            <a:r>
              <a:rPr lang="en-US" dirty="0" smtClean="0"/>
              <a:t>15 </a:t>
            </a:r>
            <a:r>
              <a:rPr lang="en-US" dirty="0"/>
              <a:t>feet to </a:t>
            </a:r>
            <a:r>
              <a:rPr lang="en-US" dirty="0" smtClean="0"/>
              <a:t>1 foot) and the side yard setback (from 5 feet to 1 foot)</a:t>
            </a:r>
            <a:endParaRPr lang="en-US" dirty="0"/>
          </a:p>
          <a:p>
            <a:pPr lvl="0"/>
            <a:r>
              <a:rPr lang="en-US" dirty="0" smtClean="0"/>
              <a:t>Proposal is for 2 double car garages in the common area</a:t>
            </a:r>
            <a:endParaRPr lang="en-US" dirty="0"/>
          </a:p>
          <a:p>
            <a:endParaRPr lang="en-US" sz="3000" dirty="0" smtClean="0"/>
          </a:p>
          <a:p>
            <a:pPr marL="0" indent="0">
              <a:buNone/>
            </a:pPr>
            <a:endParaRPr lang="en-US" dirty="0" smtClean="0"/>
          </a:p>
          <a:p>
            <a:pPr marL="0" indent="0">
              <a:buNone/>
            </a:pPr>
            <a:endParaRPr lang="en-US" dirty="0" smtClean="0"/>
          </a:p>
        </p:txBody>
      </p:sp>
      <p:sp>
        <p:nvSpPr>
          <p:cNvPr id="3" name="Title 2"/>
          <p:cNvSpPr>
            <a:spLocks noGrp="1"/>
          </p:cNvSpPr>
          <p:nvPr>
            <p:ph type="title"/>
          </p:nvPr>
        </p:nvSpPr>
        <p:spPr>
          <a:xfrm>
            <a:off x="1219200" y="76200"/>
            <a:ext cx="7924800" cy="792162"/>
          </a:xfrm>
        </p:spPr>
        <p:txBody>
          <a:bodyPr/>
          <a:lstStyle/>
          <a:p>
            <a:pPr algn="l"/>
            <a:r>
              <a:rPr lang="en-US" dirty="0" smtClean="0"/>
              <a:t>Background</a:t>
            </a:r>
            <a:endParaRPr lang="en-US" dirty="0"/>
          </a:p>
        </p:txBody>
      </p:sp>
    </p:spTree>
    <p:extLst>
      <p:ext uri="{BB962C8B-B14F-4D97-AF65-F5344CB8AC3E}">
        <p14:creationId xmlns:p14="http://schemas.microsoft.com/office/powerpoint/2010/main" val="1949697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848600" cy="792162"/>
          </a:xfrm>
        </p:spPr>
        <p:txBody>
          <a:bodyPr/>
          <a:lstStyle/>
          <a:p>
            <a:pPr algn="l"/>
            <a:r>
              <a:rPr lang="en-US" dirty="0" smtClean="0"/>
              <a:t>Background</a:t>
            </a:r>
            <a:endParaRPr lang="en-US" dirty="0"/>
          </a:p>
        </p:txBody>
      </p:sp>
      <p:sp>
        <p:nvSpPr>
          <p:cNvPr id="4" name="Content Placeholder 3"/>
          <p:cNvSpPr>
            <a:spLocks noGrp="1"/>
          </p:cNvSpPr>
          <p:nvPr>
            <p:ph idx="1"/>
          </p:nvPr>
        </p:nvSpPr>
        <p:spPr>
          <a:xfrm>
            <a:off x="0" y="990600"/>
            <a:ext cx="9144000" cy="4876800"/>
          </a:xfrm>
        </p:spPr>
        <p:txBody>
          <a:bodyPr>
            <a:normAutofit/>
          </a:bodyPr>
          <a:lstStyle/>
          <a:p>
            <a:r>
              <a:rPr lang="en-US" sz="3000" dirty="0" smtClean="0"/>
              <a:t>Existing parking is on </a:t>
            </a:r>
            <a:r>
              <a:rPr lang="en-US" sz="3000" dirty="0"/>
              <a:t>the public street with a small parking area adjacent to unit 1</a:t>
            </a:r>
            <a:r>
              <a:rPr lang="en-US" sz="3000" dirty="0" smtClean="0"/>
              <a:t> </a:t>
            </a:r>
          </a:p>
          <a:p>
            <a:pPr marL="0" indent="0">
              <a:buNone/>
            </a:pPr>
            <a:endParaRPr lang="en-US" dirty="0"/>
          </a:p>
        </p:txBody>
      </p:sp>
      <p:pic>
        <p:nvPicPr>
          <p:cNvPr id="2051" name="Picture 3" descr="P:\Community Development Department\Boards and Commissions\Board of Adjustment\BOA Cases\2017 Cases\WPVAR17-0004 Greenview HOA\Picture July 25\DSCN059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87" r="25724"/>
          <a:stretch/>
        </p:blipFill>
        <p:spPr bwMode="auto">
          <a:xfrm>
            <a:off x="5029200" y="2310225"/>
            <a:ext cx="3429000" cy="34353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Community Development Department\Boards and Commissions\Board of Adjustment\BOA Cases\2017 Cases\WPVAR17-0004 Greenview HOA\Picture July 25\DSCN059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125" r="19851"/>
          <a:stretch/>
        </p:blipFill>
        <p:spPr bwMode="auto">
          <a:xfrm>
            <a:off x="304800" y="2310225"/>
            <a:ext cx="4336211" cy="344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529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smtClean="0"/>
              <a:t>Existing Site Plan</a:t>
            </a:r>
            <a:endParaRPr lang="en-US" dirty="0"/>
          </a:p>
        </p:txBody>
      </p:sp>
      <p:pic>
        <p:nvPicPr>
          <p:cNvPr id="2050"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r="5050" b="-307"/>
          <a:stretch/>
        </p:blipFill>
        <p:spPr bwMode="auto">
          <a:xfrm rot="16200000">
            <a:off x="2252573" y="109628"/>
            <a:ext cx="4811383" cy="6573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1391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848600" cy="792162"/>
          </a:xfrm>
        </p:spPr>
        <p:txBody>
          <a:bodyPr/>
          <a:lstStyle/>
          <a:p>
            <a:pPr algn="l"/>
            <a:r>
              <a:rPr lang="en-US" dirty="0" smtClean="0"/>
              <a:t>Proposed Site Plan</a:t>
            </a:r>
            <a:endParaRPr lang="en-US" dirty="0"/>
          </a:p>
        </p:txBody>
      </p:sp>
      <p:sp>
        <p:nvSpPr>
          <p:cNvPr id="2" name="Content Placeholder 1"/>
          <p:cNvSpPr>
            <a:spLocks noGrp="1"/>
          </p:cNvSpPr>
          <p:nvPr>
            <p:ph idx="1"/>
          </p:nvPr>
        </p:nvSpPr>
        <p:spPr>
          <a:xfrm>
            <a:off x="0" y="990600"/>
            <a:ext cx="9144000" cy="4876800"/>
          </a:xfrm>
        </p:spPr>
        <p:txBody>
          <a:bodyPr>
            <a:normAutofit/>
          </a:bodyPr>
          <a:lstStyle/>
          <a:p>
            <a:pPr marL="0" indent="0">
              <a:buNone/>
            </a:pPr>
            <a:endParaRPr lang="en-US" dirty="0" smtClean="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rot="16200000">
            <a:off x="1485900" y="-419100"/>
            <a:ext cx="4800603" cy="7620002"/>
          </a:xfrm>
          <a:prstGeom prst="rect">
            <a:avLst/>
          </a:prstGeom>
        </p:spPr>
      </p:pic>
    </p:spTree>
    <p:extLst>
      <p:ext uri="{BB962C8B-B14F-4D97-AF65-F5344CB8AC3E}">
        <p14:creationId xmlns:p14="http://schemas.microsoft.com/office/powerpoint/2010/main" val="1413287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239000" cy="838200"/>
          </a:xfrm>
        </p:spPr>
        <p:txBody>
          <a:bodyPr/>
          <a:lstStyle/>
          <a:p>
            <a:pPr algn="l"/>
            <a:r>
              <a:rPr lang="en-US" dirty="0"/>
              <a:t>Proposed garages </a:t>
            </a:r>
            <a:r>
              <a:rPr lang="en-US" dirty="0" smtClean="0"/>
              <a:t>1 elevation</a:t>
            </a:r>
            <a:endParaRPr lang="en-US" dirty="0"/>
          </a:p>
        </p:txBody>
      </p:sp>
      <p:sp>
        <p:nvSpPr>
          <p:cNvPr id="4" name="Content Placeholder 3"/>
          <p:cNvSpPr>
            <a:spLocks noGrp="1"/>
          </p:cNvSpPr>
          <p:nvPr>
            <p:ph idx="1"/>
          </p:nvPr>
        </p:nvSpPr>
        <p:spPr>
          <a:xfrm>
            <a:off x="533400" y="990600"/>
            <a:ext cx="8610600" cy="4876801"/>
          </a:xfrm>
        </p:spPr>
        <p:txBody>
          <a:bodyPr/>
          <a:lstStyle/>
          <a:p>
            <a:pPr marL="0" indent="0">
              <a:buNone/>
            </a:pPr>
            <a:endParaRPr lang="en-US" dirty="0"/>
          </a:p>
        </p:txBody>
      </p:sp>
      <p:pic>
        <p:nvPicPr>
          <p:cNvPr id="5" name="Picture 4" descr="P:\Community Development Department\Boards and Commissions\Board of Adjustment\BOA Cases\2017 Cases\WPVAR17-0004 Greenview HOA\Staff Report\Exhibit D- app1_Page_1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351" y="990600"/>
            <a:ext cx="6705600" cy="4724400"/>
          </a:xfrm>
          <a:prstGeom prst="rect">
            <a:avLst/>
          </a:prstGeom>
          <a:noFill/>
          <a:ln>
            <a:noFill/>
          </a:ln>
        </p:spPr>
      </p:pic>
    </p:spTree>
    <p:extLst>
      <p:ext uri="{BB962C8B-B14F-4D97-AF65-F5344CB8AC3E}">
        <p14:creationId xmlns:p14="http://schemas.microsoft.com/office/powerpoint/2010/main" val="3406720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smtClean="0"/>
              <a:t>Proposed garages 2 elevations</a:t>
            </a:r>
            <a:endParaRPr lang="en-US"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2310246" y="304401"/>
            <a:ext cx="4828309" cy="6248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8682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66800"/>
            <a:ext cx="8839200" cy="4724400"/>
          </a:xfrm>
        </p:spPr>
        <p:txBody>
          <a:bodyPr>
            <a:normAutofit/>
          </a:bodyPr>
          <a:lstStyle/>
          <a:p>
            <a:r>
              <a:rPr lang="en-US" sz="3000" dirty="0" smtClean="0"/>
              <a:t>The parcel is wedge shaped and the narrowest part of the parcel is </a:t>
            </a:r>
            <a:r>
              <a:rPr lang="en-US" sz="3000" dirty="0"/>
              <a:t>located </a:t>
            </a:r>
            <a:r>
              <a:rPr lang="en-US" sz="3000" dirty="0" smtClean="0"/>
              <a:t>along </a:t>
            </a:r>
            <a:r>
              <a:rPr lang="en-US" sz="3000" dirty="0"/>
              <a:t>the </a:t>
            </a:r>
            <a:r>
              <a:rPr lang="en-US" sz="3000" dirty="0" smtClean="0"/>
              <a:t>cul-de-sac</a:t>
            </a:r>
          </a:p>
          <a:p>
            <a:r>
              <a:rPr lang="en-US" sz="3000" dirty="0" smtClean="0"/>
              <a:t>There </a:t>
            </a:r>
            <a:r>
              <a:rPr lang="en-US" sz="3000" dirty="0"/>
              <a:t>is an open space </a:t>
            </a:r>
            <a:r>
              <a:rPr lang="en-US" sz="3000" dirty="0" smtClean="0"/>
              <a:t>and </a:t>
            </a:r>
            <a:r>
              <a:rPr lang="en-US" sz="3000" dirty="0"/>
              <a:t>a sewer easement that crosses the rear of the property just below the condominium </a:t>
            </a:r>
            <a:r>
              <a:rPr lang="en-US" sz="3000" dirty="0" smtClean="0"/>
              <a:t>units</a:t>
            </a:r>
          </a:p>
          <a:p>
            <a:pPr lvl="0"/>
            <a:r>
              <a:rPr lang="en-US" sz="3000" dirty="0"/>
              <a:t>Currently </a:t>
            </a:r>
            <a:r>
              <a:rPr lang="en-US" sz="3000" dirty="0" smtClean="0"/>
              <a:t>the condominiums have no garages </a:t>
            </a:r>
            <a:endParaRPr lang="en-US" sz="3000" dirty="0"/>
          </a:p>
          <a:p>
            <a:pPr lvl="0"/>
            <a:r>
              <a:rPr lang="en-US" sz="3000" dirty="0" smtClean="0"/>
              <a:t>Parking for the condominium is only on the street</a:t>
            </a:r>
          </a:p>
          <a:p>
            <a:pPr lvl="0"/>
            <a:r>
              <a:rPr lang="en-US" sz="3000" dirty="0" smtClean="0"/>
              <a:t>Neighboring properties on the cul-de-sac have garages</a:t>
            </a:r>
            <a:endParaRPr lang="en-US" sz="3000" dirty="0"/>
          </a:p>
          <a:p>
            <a:endParaRPr lang="en-US" sz="3000" dirty="0"/>
          </a:p>
        </p:txBody>
      </p:sp>
      <p:sp>
        <p:nvSpPr>
          <p:cNvPr id="3" name="Title 2"/>
          <p:cNvSpPr>
            <a:spLocks noGrp="1"/>
          </p:cNvSpPr>
          <p:nvPr>
            <p:ph type="title"/>
          </p:nvPr>
        </p:nvSpPr>
        <p:spPr/>
        <p:txBody>
          <a:bodyPr/>
          <a:lstStyle/>
          <a:p>
            <a:pPr algn="l"/>
            <a:r>
              <a:rPr lang="en-US" dirty="0" smtClean="0"/>
              <a:t>Analysis</a:t>
            </a:r>
            <a:endParaRPr lang="en-US" dirty="0"/>
          </a:p>
        </p:txBody>
      </p:sp>
    </p:spTree>
    <p:extLst>
      <p:ext uri="{BB962C8B-B14F-4D97-AF65-F5344CB8AC3E}">
        <p14:creationId xmlns:p14="http://schemas.microsoft.com/office/powerpoint/2010/main" val="889249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534400" cy="4572000"/>
          </a:xfrm>
        </p:spPr>
        <p:txBody>
          <a:bodyPr/>
          <a:lstStyle/>
          <a:p>
            <a:pPr lvl="0"/>
            <a:r>
              <a:rPr lang="en-US" sz="3000" dirty="0"/>
              <a:t>Special circumstances exist (topography, </a:t>
            </a:r>
            <a:r>
              <a:rPr lang="en-US" sz="3000" dirty="0" smtClean="0"/>
              <a:t>easements, and lack of access to the rear of the property)</a:t>
            </a:r>
            <a:endParaRPr lang="en-US" sz="3000" dirty="0"/>
          </a:p>
          <a:p>
            <a:pPr lvl="0"/>
            <a:r>
              <a:rPr lang="en-US" sz="3000" dirty="0"/>
              <a:t>No detriment to the public </a:t>
            </a:r>
            <a:r>
              <a:rPr lang="en-US" sz="3000" dirty="0" smtClean="0"/>
              <a:t>good and will p</a:t>
            </a:r>
            <a:r>
              <a:rPr lang="en-US" sz="2800" b="1" dirty="0" smtClean="0"/>
              <a:t>rovide </a:t>
            </a:r>
            <a:r>
              <a:rPr lang="en-US" sz="2800" b="1" dirty="0"/>
              <a:t>off street parking </a:t>
            </a:r>
          </a:p>
          <a:p>
            <a:pPr lvl="0"/>
            <a:r>
              <a:rPr lang="en-US" sz="3000" dirty="0"/>
              <a:t>No grant of special </a:t>
            </a:r>
            <a:r>
              <a:rPr lang="en-US" sz="3000" dirty="0" smtClean="0"/>
              <a:t>privileges- neighboring properties have garages</a:t>
            </a:r>
            <a:endParaRPr lang="en-US" sz="3000" dirty="0"/>
          </a:p>
          <a:p>
            <a:r>
              <a:rPr lang="en-US" sz="3000" dirty="0" smtClean="0"/>
              <a:t>The authorized use will conform closer to code requirements addressing garages for residences</a:t>
            </a:r>
            <a:endParaRPr lang="en-US" dirty="0"/>
          </a:p>
        </p:txBody>
      </p:sp>
      <p:sp>
        <p:nvSpPr>
          <p:cNvPr id="3" name="Title 2"/>
          <p:cNvSpPr>
            <a:spLocks noGrp="1"/>
          </p:cNvSpPr>
          <p:nvPr>
            <p:ph type="title"/>
          </p:nvPr>
        </p:nvSpPr>
        <p:spPr/>
        <p:txBody>
          <a:bodyPr/>
          <a:lstStyle/>
          <a:p>
            <a:pPr algn="l"/>
            <a:r>
              <a:rPr lang="en-US" dirty="0" smtClean="0"/>
              <a:t>Analysis</a:t>
            </a:r>
            <a:endParaRPr lang="en-US" dirty="0"/>
          </a:p>
        </p:txBody>
      </p:sp>
    </p:spTree>
    <p:extLst>
      <p:ext uri="{BB962C8B-B14F-4D97-AF65-F5344CB8AC3E}">
        <p14:creationId xmlns:p14="http://schemas.microsoft.com/office/powerpoint/2010/main" val="772078498"/>
      </p:ext>
    </p:extLst>
  </p:cSld>
  <p:clrMapOvr>
    <a:masterClrMapping/>
  </p:clrMapOvr>
</p:sld>
</file>

<file path=ppt/theme/theme1.xml><?xml version="1.0" encoding="utf-8"?>
<a:theme xmlns:a="http://schemas.openxmlformats.org/drawingml/2006/main" name="PowerPoint_Template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246D64375472D84BA13220883A134206" ma:contentTypeVersion="1" ma:contentTypeDescription="Upload an image." ma:contentTypeScope="" ma:versionID="2e55dbcb3e0b3cd6523d10bed63eb2c6">
  <xsd:schema xmlns:xsd="http://www.w3.org/2001/XMLSchema" xmlns:xs="http://www.w3.org/2001/XMLSchema" xmlns:p="http://schemas.microsoft.com/office/2006/metadata/properties" xmlns:ns1="http://schemas.microsoft.com/sharepoint/v3" xmlns:ns2="CEA9126C-A9B1-4F4A-855C-DD0F845697D2" xmlns:ns3="http://schemas.microsoft.com/sharepoint/v3/fields" xmlns:ns4="a94d8b85-37e1-4d17-8d55-8b7d207932bb" targetNamespace="http://schemas.microsoft.com/office/2006/metadata/properties" ma:root="true" ma:fieldsID="ee4acf4b2b82c25fb306546ca24d2aa9" ns1:_="" ns2:_="" ns3:_="" ns4:_="">
    <xsd:import namespace="http://schemas.microsoft.com/sharepoint/v3"/>
    <xsd:import namespace="CEA9126C-A9B1-4F4A-855C-DD0F845697D2"/>
    <xsd:import namespace="http://schemas.microsoft.com/sharepoint/v3/fields"/>
    <xsd:import namespace="a94d8b85-37e1-4d17-8d55-8b7d207932b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A9126C-A9B1-4F4A-855C-DD0F845697D2"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4d8b85-37e1-4d17-8d55-8b7d207932bb"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ImageCreateDate xmlns="CEA9126C-A9B1-4F4A-855C-DD0F845697D2" xsi:nil="true"/>
    <PublishingExpirationDate xmlns="http://schemas.microsoft.com/sharepoint/v3" xsi:nil="true"/>
    <PublishingStartDate xmlns="http://schemas.microsoft.com/sharepoint/v3" xsi:nil="true"/>
    <wic_System_Copyright xmlns="http://schemas.microsoft.com/sharepoint/v3/fields" xsi:nil="true"/>
    <_dlc_DocId xmlns="a94d8b85-37e1-4d17-8d55-8b7d207932bb">NMS6VZY55J2Y-1680097669-6</_dlc_DocId>
    <_dlc_DocIdUrl xmlns="a94d8b85-37e1-4d17-8d55-8b7d207932bb">
      <Url>http://intranet.washoecounty.us/logostemplates/_layouts/15/DocIdRedir.aspx?ID=NMS6VZY55J2Y-1680097669-6</Url>
      <Description>NMS6VZY55J2Y-1680097669-6</Description>
    </_dlc_DocIdUrl>
  </documentManagement>
</p:properties>
</file>

<file path=customXml/itemProps1.xml><?xml version="1.0" encoding="utf-8"?>
<ds:datastoreItem xmlns:ds="http://schemas.openxmlformats.org/officeDocument/2006/customXml" ds:itemID="{02D88A89-A1D7-4D40-B75F-CA47FF340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A9126C-A9B1-4F4A-855C-DD0F845697D2"/>
    <ds:schemaRef ds:uri="http://schemas.microsoft.com/sharepoint/v3/fields"/>
    <ds:schemaRef ds:uri="a94d8b85-37e1-4d17-8d55-8b7d207932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C64AFA-9D40-4A59-8DD4-92F485636619}">
  <ds:schemaRefs>
    <ds:schemaRef ds:uri="http://schemas.microsoft.com/sharepoint/events"/>
  </ds:schemaRefs>
</ds:datastoreItem>
</file>

<file path=customXml/itemProps3.xml><?xml version="1.0" encoding="utf-8"?>
<ds:datastoreItem xmlns:ds="http://schemas.openxmlformats.org/officeDocument/2006/customXml" ds:itemID="{A7BC16CB-1CBD-402F-9378-5075DDBF9554}">
  <ds:schemaRefs>
    <ds:schemaRef ds:uri="http://schemas.microsoft.com/sharepoint/v3/contenttype/forms"/>
  </ds:schemaRefs>
</ds:datastoreItem>
</file>

<file path=customXml/itemProps4.xml><?xml version="1.0" encoding="utf-8"?>
<ds:datastoreItem xmlns:ds="http://schemas.openxmlformats.org/officeDocument/2006/customXml" ds:itemID="{2200D7ED-6620-45A0-9F13-862FEFE886A3}">
  <ds:schemaRefs>
    <ds:schemaRef ds:uri="http://schemas.microsoft.com/sharepoint/v3"/>
    <ds:schemaRef ds:uri="http://schemas.microsoft.com/office/2006/documentManagement/types"/>
    <ds:schemaRef ds:uri="http://www.w3.org/XML/1998/namespace"/>
    <ds:schemaRef ds:uri="a94d8b85-37e1-4d17-8d55-8b7d207932bb"/>
    <ds:schemaRef ds:uri="http://purl.org/dc/terms/"/>
    <ds:schemaRef ds:uri="http://schemas.microsoft.com/sharepoint/v3/fields"/>
    <ds:schemaRef ds:uri="http://purl.org/dc/elements/1.1/"/>
    <ds:schemaRef ds:uri="http://purl.org/dc/dcmitype/"/>
    <ds:schemaRef ds:uri="http://schemas.microsoft.com/office/infopath/2007/PartnerControls"/>
    <ds:schemaRef ds:uri="http://schemas.openxmlformats.org/package/2006/metadata/core-properties"/>
    <ds:schemaRef ds:uri="CEA9126C-A9B1-4F4A-855C-DD0F845697D2"/>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PowerPoint_Template_2015</Template>
  <TotalTime>2066</TotalTime>
  <Words>631</Words>
  <Application>Microsoft Office PowerPoint</Application>
  <PresentationFormat>On-screen Show (4:3)</PresentationFormat>
  <Paragraphs>76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PowerPoint_Template_2015</vt:lpstr>
      <vt:lpstr>WPVAR17-0004 (Greenview HOA)</vt:lpstr>
      <vt:lpstr>Background</vt:lpstr>
      <vt:lpstr>Background</vt:lpstr>
      <vt:lpstr>Existing Site Plan</vt:lpstr>
      <vt:lpstr>Proposed Site Plan</vt:lpstr>
      <vt:lpstr>Proposed garages 1 elevation</vt:lpstr>
      <vt:lpstr>Proposed garages 2 elevations</vt:lpstr>
      <vt:lpstr>Analysis</vt:lpstr>
      <vt:lpstr>Analysis</vt:lpstr>
      <vt:lpstr>Reviewing Agencies</vt:lpstr>
      <vt:lpstr>Reviewing Agencies</vt:lpstr>
      <vt:lpstr>Citizen Advisory Board/Public Comment </vt:lpstr>
      <vt:lpstr>PowerPoint Presentation</vt:lpstr>
      <vt:lpstr>Required Findings</vt:lpstr>
      <vt:lpstr>Required Findings</vt:lpstr>
      <vt:lpstr>Staff Recommendation</vt:lpstr>
      <vt:lpstr>Possible Motion</vt:lpstr>
      <vt:lpstr>Appeal Process</vt:lpstr>
    </vt:vector>
  </TitlesOfParts>
  <Company>Washoe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mkramer</dc:creator>
  <cp:keywords>Powerpoint, Power Point, ppt</cp:keywords>
  <cp:lastModifiedBy>donna fagan</cp:lastModifiedBy>
  <cp:revision>80</cp:revision>
  <cp:lastPrinted>2014-10-07T22:54:33Z</cp:lastPrinted>
  <dcterms:created xsi:type="dcterms:W3CDTF">2015-09-25T21:46:02Z</dcterms:created>
  <dcterms:modified xsi:type="dcterms:W3CDTF">2017-08-03T19:14:46Z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0x0101009148F5A04DDD49CBA7127AADA5FB792B00AADE34325A8B49CDA8BB4DB53328F21400246D64375472D84BA13220883A134206</vt:lpwstr>
  </property>
  <property fmtid="{D5CDD505-2E9C-101B-9397-08002B2CF9AE}" pid="3" name="_dlc_DocIdItemGuid">
    <vt:lpwstr>baf4cdfa-0915-4212-a058-608c58f70eeb</vt:lpwstr>
  </property>
</Properties>
</file>